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56" r:id="rId2"/>
    <p:sldId id="257" r:id="rId3"/>
    <p:sldId id="259" r:id="rId4"/>
    <p:sldId id="258"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6D6A9B-3A07-427E-9695-400651B419BD}" type="datetimeFigureOut">
              <a:rPr lang="en-US" smtClean="0"/>
              <a:t>4/13/2025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463E84-34F4-4B06-8202-FFEB0AE22504}" type="slidenum">
              <a:rPr lang="en-US" smtClean="0"/>
              <a:t>‹#›</a:t>
            </a:fld>
            <a:endParaRPr lang="en-US"/>
          </a:p>
        </p:txBody>
      </p:sp>
    </p:spTree>
    <p:extLst>
      <p:ext uri="{BB962C8B-B14F-4D97-AF65-F5344CB8AC3E}">
        <p14:creationId xmlns:p14="http://schemas.microsoft.com/office/powerpoint/2010/main" val="3529064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8463E84-34F4-4B06-8202-FFEB0AE22504}" type="slidenum">
              <a:rPr lang="en-US" smtClean="0"/>
              <a:t>1</a:t>
            </a:fld>
            <a:endParaRPr lang="en-US"/>
          </a:p>
        </p:txBody>
      </p:sp>
    </p:spTree>
    <p:extLst>
      <p:ext uri="{BB962C8B-B14F-4D97-AF65-F5344CB8AC3E}">
        <p14:creationId xmlns:p14="http://schemas.microsoft.com/office/powerpoint/2010/main" val="265672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629FA344-3F64-48B6-8C54-D8CB2774E81D}" type="datetime1">
              <a:rPr lang="en-US" smtClean="0"/>
              <a:t>4/13/2025</a:t>
            </a:fld>
            <a:endParaRPr lang="en-US"/>
          </a:p>
        </p:txBody>
      </p:sp>
      <p:sp>
        <p:nvSpPr>
          <p:cNvPr id="8" name="Footer Placeholder 7"/>
          <p:cNvSpPr>
            <a:spLocks noGrp="1"/>
          </p:cNvSpPr>
          <p:nvPr>
            <p:ph type="ftr" sz="quarter" idx="11"/>
          </p:nvPr>
        </p:nvSpPr>
        <p:spPr/>
        <p:txBody>
          <a:bodyPr/>
          <a:lstStyle/>
          <a:p>
            <a:r>
              <a:rPr lang="en-US"/>
              <a:t>Group 3, Abdul Zabbar Dewan, Md Tamim ahamed, Mir Bayazid Protik, Sayeb Rayat</a:t>
            </a:r>
          </a:p>
        </p:txBody>
      </p:sp>
      <p:sp>
        <p:nvSpPr>
          <p:cNvPr id="9" name="Slide Number Placeholder 8"/>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275859460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6497EC-AEAA-4AD0-B549-0F72525F59ED}" type="datetime1">
              <a:rPr lang="en-US" smtClean="0"/>
              <a:t>4/13/2025</a:t>
            </a:fld>
            <a:endParaRPr lang="en-US"/>
          </a:p>
        </p:txBody>
      </p:sp>
      <p:sp>
        <p:nvSpPr>
          <p:cNvPr id="5" name="Footer Placeholder 4"/>
          <p:cNvSpPr>
            <a:spLocks noGrp="1"/>
          </p:cNvSpPr>
          <p:nvPr>
            <p:ph type="ftr" sz="quarter" idx="11"/>
          </p:nvPr>
        </p:nvSpPr>
        <p:spPr/>
        <p:txBody>
          <a:bodyPr/>
          <a:lstStyle/>
          <a:p>
            <a:r>
              <a:rPr lang="en-US"/>
              <a:t>Group 3, Abdul Zabbar Dewan, Md Tamim ahamed, Mir Bayazid Protik, Sayeb Rayat</a:t>
            </a:r>
          </a:p>
        </p:txBody>
      </p:sp>
      <p:sp>
        <p:nvSpPr>
          <p:cNvPr id="6" name="Slide Number Placeholder 5"/>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2999318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546254-4EDF-431C-B097-1FCFAAE19B8D}" type="datetime1">
              <a:rPr lang="en-US" smtClean="0"/>
              <a:t>4/13/2025</a:t>
            </a:fld>
            <a:endParaRPr lang="en-US"/>
          </a:p>
        </p:txBody>
      </p:sp>
      <p:sp>
        <p:nvSpPr>
          <p:cNvPr id="5" name="Footer Placeholder 4"/>
          <p:cNvSpPr>
            <a:spLocks noGrp="1"/>
          </p:cNvSpPr>
          <p:nvPr>
            <p:ph type="ftr" sz="quarter" idx="11"/>
          </p:nvPr>
        </p:nvSpPr>
        <p:spPr/>
        <p:txBody>
          <a:bodyPr/>
          <a:lstStyle/>
          <a:p>
            <a:r>
              <a:rPr lang="en-US"/>
              <a:t>Group 3, Abdul Zabbar Dewan, Md Tamim ahamed, Mir Bayazid Protik, Sayeb Rayat</a:t>
            </a:r>
          </a:p>
        </p:txBody>
      </p:sp>
      <p:sp>
        <p:nvSpPr>
          <p:cNvPr id="6" name="Slide Number Placeholder 5"/>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3769356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7B53C3C-802E-43DD-A0B9-2ED25BA2F6A0}" type="datetime1">
              <a:rPr lang="en-US" smtClean="0"/>
              <a:t>4/13/2025</a:t>
            </a:fld>
            <a:endParaRPr lang="en-US"/>
          </a:p>
        </p:txBody>
      </p:sp>
      <p:sp>
        <p:nvSpPr>
          <p:cNvPr id="8" name="Footer Placeholder 7"/>
          <p:cNvSpPr>
            <a:spLocks noGrp="1"/>
          </p:cNvSpPr>
          <p:nvPr>
            <p:ph type="ftr" sz="quarter" idx="11"/>
          </p:nvPr>
        </p:nvSpPr>
        <p:spPr/>
        <p:txBody>
          <a:bodyPr/>
          <a:lstStyle/>
          <a:p>
            <a:r>
              <a:rPr lang="en-US"/>
              <a:t>Group 3, Abdul Zabbar Dewan, Md Tamim ahamed, Mir Bayazid Protik, Sayeb Rayat</a:t>
            </a:r>
          </a:p>
        </p:txBody>
      </p:sp>
      <p:sp>
        <p:nvSpPr>
          <p:cNvPr id="9" name="Slide Number Placeholder 8"/>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4194808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75A1116A-DFFF-4E7A-B07C-6583540C5A41}" type="datetime1">
              <a:rPr lang="en-US" smtClean="0"/>
              <a:t>4/13/2025</a:t>
            </a:fld>
            <a:endParaRPr lang="en-US"/>
          </a:p>
        </p:txBody>
      </p:sp>
      <p:sp>
        <p:nvSpPr>
          <p:cNvPr id="8" name="Footer Placeholder 7"/>
          <p:cNvSpPr>
            <a:spLocks noGrp="1"/>
          </p:cNvSpPr>
          <p:nvPr>
            <p:ph type="ftr" sz="quarter" idx="11"/>
          </p:nvPr>
        </p:nvSpPr>
        <p:spPr/>
        <p:txBody>
          <a:bodyPr/>
          <a:lstStyle/>
          <a:p>
            <a:r>
              <a:rPr lang="en-US"/>
              <a:t>Group 3, Abdul Zabbar Dewan, Md Tamim ahamed, Mir Bayazid Protik, Sayeb Rayat</a:t>
            </a:r>
          </a:p>
        </p:txBody>
      </p:sp>
      <p:sp>
        <p:nvSpPr>
          <p:cNvPr id="9" name="Slide Number Placeholder 8"/>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387886102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E94C18D-A6A7-4B24-8F0E-A47E143A11DB}" type="datetime1">
              <a:rPr lang="en-US" smtClean="0"/>
              <a:t>4/13/2025</a:t>
            </a:fld>
            <a:endParaRPr lang="en-US"/>
          </a:p>
        </p:txBody>
      </p:sp>
      <p:sp>
        <p:nvSpPr>
          <p:cNvPr id="9" name="Footer Placeholder 8"/>
          <p:cNvSpPr>
            <a:spLocks noGrp="1"/>
          </p:cNvSpPr>
          <p:nvPr>
            <p:ph type="ftr" sz="quarter" idx="11"/>
          </p:nvPr>
        </p:nvSpPr>
        <p:spPr/>
        <p:txBody>
          <a:bodyPr/>
          <a:lstStyle/>
          <a:p>
            <a:r>
              <a:rPr lang="en-US"/>
              <a:t>Group 3, Abdul Zabbar Dewan, Md Tamim ahamed, Mir Bayazid Protik, Sayeb Rayat</a:t>
            </a:r>
          </a:p>
        </p:txBody>
      </p:sp>
      <p:sp>
        <p:nvSpPr>
          <p:cNvPr id="10" name="Slide Number Placeholder 9"/>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382813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EEE6BE9-7E72-4B7E-B40B-F6A0895DFBEB}" type="datetime1">
              <a:rPr lang="en-US" smtClean="0"/>
              <a:t>4/13/2025</a:t>
            </a:fld>
            <a:endParaRPr lang="en-US"/>
          </a:p>
        </p:txBody>
      </p:sp>
      <p:sp>
        <p:nvSpPr>
          <p:cNvPr id="8" name="Footer Placeholder 7"/>
          <p:cNvSpPr>
            <a:spLocks noGrp="1"/>
          </p:cNvSpPr>
          <p:nvPr>
            <p:ph type="ftr" sz="quarter" idx="11"/>
          </p:nvPr>
        </p:nvSpPr>
        <p:spPr/>
        <p:txBody>
          <a:bodyPr/>
          <a:lstStyle/>
          <a:p>
            <a:r>
              <a:rPr lang="en-US"/>
              <a:t>Group 3, Abdul Zabbar Dewan, Md Tamim ahamed, Mir Bayazid Protik, Sayeb Rayat</a:t>
            </a:r>
          </a:p>
        </p:txBody>
      </p:sp>
      <p:sp>
        <p:nvSpPr>
          <p:cNvPr id="9" name="Slide Number Placeholder 8"/>
          <p:cNvSpPr>
            <a:spLocks noGrp="1"/>
          </p:cNvSpPr>
          <p:nvPr>
            <p:ph type="sldNum" sz="quarter" idx="12"/>
          </p:nvPr>
        </p:nvSpPr>
        <p:spPr/>
        <p:txBody>
          <a:bodyPr/>
          <a:lstStyle/>
          <a:p>
            <a:fld id="{86AD2E6F-BE08-4BAA-B56C-9DBC4F2AE1CD}"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208586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C2D279-45DB-43E7-B3EF-BDD45BB4F379}" type="datetime1">
              <a:rPr lang="en-US" smtClean="0"/>
              <a:t>4/13/2025</a:t>
            </a:fld>
            <a:endParaRPr lang="en-US"/>
          </a:p>
        </p:txBody>
      </p:sp>
      <p:sp>
        <p:nvSpPr>
          <p:cNvPr id="4" name="Footer Placeholder 3"/>
          <p:cNvSpPr>
            <a:spLocks noGrp="1"/>
          </p:cNvSpPr>
          <p:nvPr>
            <p:ph type="ftr" sz="quarter" idx="11"/>
          </p:nvPr>
        </p:nvSpPr>
        <p:spPr/>
        <p:txBody>
          <a:bodyPr/>
          <a:lstStyle/>
          <a:p>
            <a:r>
              <a:rPr lang="en-US"/>
              <a:t>Group 3, Abdul Zabbar Dewan, Md Tamim ahamed, Mir Bayazid Protik, Sayeb Rayat</a:t>
            </a:r>
          </a:p>
        </p:txBody>
      </p:sp>
      <p:sp>
        <p:nvSpPr>
          <p:cNvPr id="5" name="Slide Number Placeholder 4"/>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964654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E4DCF7-09E4-4CDF-B673-91494A682DAF}" type="datetime1">
              <a:rPr lang="en-US" smtClean="0"/>
              <a:t>4/13/2025</a:t>
            </a:fld>
            <a:endParaRPr lang="en-US"/>
          </a:p>
        </p:txBody>
      </p:sp>
      <p:sp>
        <p:nvSpPr>
          <p:cNvPr id="3" name="Footer Placeholder 2"/>
          <p:cNvSpPr>
            <a:spLocks noGrp="1"/>
          </p:cNvSpPr>
          <p:nvPr>
            <p:ph type="ftr" sz="quarter" idx="11"/>
          </p:nvPr>
        </p:nvSpPr>
        <p:spPr/>
        <p:txBody>
          <a:bodyPr/>
          <a:lstStyle/>
          <a:p>
            <a:r>
              <a:rPr lang="en-US"/>
              <a:t>Group 3, Abdul Zabbar Dewan, Md Tamim ahamed, Mir Bayazid Protik, Sayeb Rayat</a:t>
            </a:r>
          </a:p>
        </p:txBody>
      </p:sp>
      <p:sp>
        <p:nvSpPr>
          <p:cNvPr id="4" name="Slide Number Placeholder 3"/>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796542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10064A38-5BC5-4D9E-A562-ECA7025309E9}" type="datetime1">
              <a:rPr lang="en-US" smtClean="0"/>
              <a:t>4/13/2025</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r>
              <a:rPr lang="en-US"/>
              <a:t>Group 3, Abdul Zabbar Dewan, Md Tamim ahamed, Mir Bayazid Protik, Sayeb Rayat</a:t>
            </a:r>
          </a:p>
        </p:txBody>
      </p:sp>
      <p:sp>
        <p:nvSpPr>
          <p:cNvPr id="11" name="Slide Number Placeholder 10"/>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308053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1862EDCC-2E7F-4943-B98E-EF3264259D68}" type="datetime1">
              <a:rPr lang="en-US" smtClean="0"/>
              <a:t>4/13/2025</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r>
              <a:rPr lang="en-US"/>
              <a:t>Group 3, Abdul Zabbar Dewan, Md Tamim ahamed, Mir Bayazid Protik, Sayeb Rayat</a:t>
            </a:r>
          </a:p>
        </p:txBody>
      </p:sp>
      <p:sp>
        <p:nvSpPr>
          <p:cNvPr id="10" name="Slide Number Placeholder 9"/>
          <p:cNvSpPr>
            <a:spLocks noGrp="1"/>
          </p:cNvSpPr>
          <p:nvPr>
            <p:ph type="sldNum" sz="quarter" idx="12"/>
          </p:nvPr>
        </p:nvSpPr>
        <p:spPr/>
        <p:txBody>
          <a:bodyPr/>
          <a:lstStyle/>
          <a:p>
            <a:fld id="{86AD2E6F-BE08-4BAA-B56C-9DBC4F2AE1CD}" type="slidenum">
              <a:rPr lang="en-US" smtClean="0"/>
              <a:t>‹#›</a:t>
            </a:fld>
            <a:endParaRPr lang="en-US"/>
          </a:p>
        </p:txBody>
      </p:sp>
    </p:spTree>
    <p:extLst>
      <p:ext uri="{BB962C8B-B14F-4D97-AF65-F5344CB8AC3E}">
        <p14:creationId xmlns:p14="http://schemas.microsoft.com/office/powerpoint/2010/main" val="2684523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E9CA2D0F-4C62-4787-8D94-79BCEEDFB565}" type="datetime1">
              <a:rPr lang="en-US" smtClean="0"/>
              <a:t>4/13/2025</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r>
              <a:rPr lang="en-US"/>
              <a:t>Group 3, Abdul Zabbar Dewan, Md Tamim ahamed, Mir Bayazid Protik, Sayeb Rayat</a:t>
            </a:r>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6AD2E6F-BE08-4BAA-B56C-9DBC4F2AE1CD}" type="slidenum">
              <a:rPr lang="en-US" smtClean="0"/>
              <a:t>‹#›</a:t>
            </a:fld>
            <a:endParaRPr lang="en-US"/>
          </a:p>
        </p:txBody>
      </p:sp>
    </p:spTree>
    <p:extLst>
      <p:ext uri="{BB962C8B-B14F-4D97-AF65-F5344CB8AC3E}">
        <p14:creationId xmlns:p14="http://schemas.microsoft.com/office/powerpoint/2010/main" val="36590250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C0C3723-9F63-D537-81D9-2098BFC741D7}"/>
              </a:ext>
            </a:extLst>
          </p:cNvPr>
          <p:cNvSpPr>
            <a:spLocks noGrp="1"/>
          </p:cNvSpPr>
          <p:nvPr>
            <p:ph type="ftr" sz="quarter" idx="11"/>
          </p:nvPr>
        </p:nvSpPr>
        <p:spPr>
          <a:xfrm>
            <a:off x="6174659" y="6396338"/>
            <a:ext cx="5905501" cy="432411"/>
          </a:xfrm>
        </p:spPr>
        <p:txBody>
          <a:bodyPr/>
          <a:lstStyle/>
          <a:p>
            <a:pPr algn="ctr"/>
            <a:r>
              <a:rPr lang="en-US" sz="1100" b="1" dirty="0">
                <a:solidFill>
                  <a:schemeClr val="tx1">
                    <a:lumMod val="95000"/>
                    <a:lumOff val="5000"/>
                    <a:alpha val="70000"/>
                  </a:schemeClr>
                </a:solidFill>
              </a:rPr>
              <a:t>Group 3, Abdul Zabbar Dewan, Md Tamim Ahamed, Mir Bayazid Protik, Sayeb Rayat</a:t>
            </a:r>
          </a:p>
        </p:txBody>
      </p:sp>
      <p:sp>
        <p:nvSpPr>
          <p:cNvPr id="4" name="Title 3">
            <a:extLst>
              <a:ext uri="{FF2B5EF4-FFF2-40B4-BE49-F238E27FC236}">
                <a16:creationId xmlns:a16="http://schemas.microsoft.com/office/drawing/2014/main" id="{08EB42DD-9F32-9655-325F-1C163671BC30}"/>
              </a:ext>
            </a:extLst>
          </p:cNvPr>
          <p:cNvSpPr>
            <a:spLocks noGrp="1"/>
          </p:cNvSpPr>
          <p:nvPr>
            <p:ph type="title"/>
          </p:nvPr>
        </p:nvSpPr>
        <p:spPr>
          <a:xfrm>
            <a:off x="0" y="0"/>
            <a:ext cx="6096000" cy="1769806"/>
          </a:xfrm>
        </p:spPr>
        <p:txBody>
          <a:bodyPr>
            <a:normAutofit fontScale="90000"/>
          </a:bodyPr>
          <a:lstStyle/>
          <a:p>
            <a:pPr algn="ctr"/>
            <a:r>
              <a:rPr lang="en-GB" sz="2000" dirty="0">
                <a:solidFill>
                  <a:schemeClr val="accent3">
                    <a:lumMod val="75000"/>
                  </a:schemeClr>
                </a:solidFill>
                <a:latin typeface="Times New Roman" panose="02020603050405020304" pitchFamily="18" charset="0"/>
                <a:cs typeface="Times New Roman" panose="02020603050405020304" pitchFamily="18" charset="0"/>
              </a:rPr>
              <a:t>Medical Diagnosis Expert System:</a:t>
            </a:r>
            <a:br>
              <a:rPr lang="en-GB" sz="2000" dirty="0">
                <a:solidFill>
                  <a:schemeClr val="accent3">
                    <a:lumMod val="75000"/>
                  </a:schemeClr>
                </a:solidFill>
                <a:latin typeface="Times New Roman" panose="02020603050405020304" pitchFamily="18" charset="0"/>
                <a:cs typeface="Times New Roman" panose="02020603050405020304" pitchFamily="18" charset="0"/>
              </a:rPr>
            </a:br>
            <a:br>
              <a:rPr lang="en-GB" sz="4000" dirty="0"/>
            </a:br>
            <a:r>
              <a:rPr lang="en-GB" sz="2400" dirty="0">
                <a:latin typeface="Times New Roman" panose="02020603050405020304" pitchFamily="18" charset="0"/>
                <a:cs typeface="Times New Roman" panose="02020603050405020304" pitchFamily="18" charset="0"/>
              </a:rPr>
              <a:t>Maternal health risk assessment</a:t>
            </a:r>
            <a:br>
              <a:rPr lang="en-GB" dirty="0"/>
            </a:br>
            <a:endParaRPr lang="en-US" dirty="0"/>
          </a:p>
        </p:txBody>
      </p:sp>
      <p:graphicFrame>
        <p:nvGraphicFramePr>
          <p:cNvPr id="8" name="Content Placeholder 7">
            <a:extLst>
              <a:ext uri="{FF2B5EF4-FFF2-40B4-BE49-F238E27FC236}">
                <a16:creationId xmlns:a16="http://schemas.microsoft.com/office/drawing/2014/main" id="{567B6604-D8FE-4D7F-299A-4007DCD61323}"/>
              </a:ext>
            </a:extLst>
          </p:cNvPr>
          <p:cNvGraphicFramePr>
            <a:graphicFrameLocks noGrp="1"/>
          </p:cNvGraphicFramePr>
          <p:nvPr>
            <p:ph idx="1"/>
            <p:extLst>
              <p:ext uri="{D42A27DB-BD31-4B8C-83A1-F6EECF244321}">
                <p14:modId xmlns:p14="http://schemas.microsoft.com/office/powerpoint/2010/main" val="1803631872"/>
              </p:ext>
            </p:extLst>
          </p:nvPr>
        </p:nvGraphicFramePr>
        <p:xfrm>
          <a:off x="6735096" y="1769808"/>
          <a:ext cx="5102942" cy="4203290"/>
        </p:xfrm>
        <a:graphic>
          <a:graphicData uri="http://schemas.openxmlformats.org/drawingml/2006/table">
            <a:tbl>
              <a:tblPr firstRow="1" firstCol="1" bandRow="1"/>
              <a:tblGrid>
                <a:gridCol w="2551471">
                  <a:extLst>
                    <a:ext uri="{9D8B030D-6E8A-4147-A177-3AD203B41FA5}">
                      <a16:colId xmlns:a16="http://schemas.microsoft.com/office/drawing/2014/main" val="3855859892"/>
                    </a:ext>
                  </a:extLst>
                </a:gridCol>
                <a:gridCol w="2551471">
                  <a:extLst>
                    <a:ext uri="{9D8B030D-6E8A-4147-A177-3AD203B41FA5}">
                      <a16:colId xmlns:a16="http://schemas.microsoft.com/office/drawing/2014/main" val="1611494116"/>
                    </a:ext>
                  </a:extLst>
                </a:gridCol>
              </a:tblGrid>
              <a:tr h="1006718">
                <a:tc>
                  <a:txBody>
                    <a:bodyPr/>
                    <a:lstStyle/>
                    <a:p>
                      <a:pPr marL="228600" marR="0" algn="ctr">
                        <a:lnSpc>
                          <a:spcPct val="115000"/>
                        </a:lnSpc>
                        <a:spcAft>
                          <a:spcPts val="800"/>
                        </a:spcAft>
                        <a:buNone/>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Abdul Zabbar Dewan</a:t>
                      </a:r>
                      <a:b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228600" marR="0" algn="ctr">
                        <a:lnSpc>
                          <a:spcPct val="115000"/>
                        </a:lnSpc>
                        <a:spcAft>
                          <a:spcPts val="800"/>
                        </a:spcAft>
                        <a:buNone/>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2013222042</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49166809"/>
                  </a:ext>
                </a:extLst>
              </a:tr>
              <a:tr h="1061558">
                <a:tc>
                  <a:txBody>
                    <a:bodyPr/>
                    <a:lstStyle/>
                    <a:p>
                      <a:pPr marL="228600" marR="0" algn="ctr">
                        <a:lnSpc>
                          <a:spcPct val="115000"/>
                        </a:lnSpc>
                        <a:spcAft>
                          <a:spcPts val="800"/>
                        </a:spcAft>
                        <a:buNone/>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Md Tamim Ahamed</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228600" marR="0" algn="ctr">
                        <a:lnSpc>
                          <a:spcPct val="115000"/>
                        </a:lnSpc>
                        <a:spcAft>
                          <a:spcPts val="800"/>
                        </a:spcAft>
                        <a:buNone/>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2014286042</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8830921"/>
                  </a:ext>
                </a:extLst>
              </a:tr>
              <a:tr h="1073456">
                <a:tc>
                  <a:txBody>
                    <a:bodyPr/>
                    <a:lstStyle/>
                    <a:p>
                      <a:pPr marL="228600" marR="0" algn="ctr">
                        <a:lnSpc>
                          <a:spcPct val="115000"/>
                        </a:lnSpc>
                        <a:spcAft>
                          <a:spcPts val="800"/>
                        </a:spcAft>
                        <a:buNone/>
                      </a:pPr>
                      <a:r>
                        <a:rPr lang="en-US" sz="1600" b="1" kern="100">
                          <a:effectLst/>
                          <a:latin typeface="Times New Roman" panose="02020603050405020304" pitchFamily="18" charset="0"/>
                          <a:ea typeface="Calibri" panose="020F0502020204030204" pitchFamily="34" charset="0"/>
                          <a:cs typeface="Times New Roman" panose="02020603050405020304" pitchFamily="18" charset="0"/>
                        </a:rPr>
                        <a:t>Mir Bayazid Protik</a:t>
                      </a:r>
                      <a:endParaRPr lang="en-US" sz="16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228600" marR="0" algn="ctr">
                        <a:lnSpc>
                          <a:spcPct val="115000"/>
                        </a:lnSpc>
                        <a:spcAft>
                          <a:spcPts val="800"/>
                        </a:spcAft>
                        <a:buNone/>
                      </a:pPr>
                      <a:r>
                        <a:rPr lang="en-US" sz="1600" b="1" kern="100">
                          <a:effectLst/>
                          <a:latin typeface="Times New Roman" panose="02020603050405020304" pitchFamily="18" charset="0"/>
                          <a:ea typeface="Calibri" panose="020F0502020204030204" pitchFamily="34" charset="0"/>
                          <a:cs typeface="Times New Roman" panose="02020603050405020304" pitchFamily="18" charset="0"/>
                        </a:rPr>
                        <a:t>1921085042</a:t>
                      </a:r>
                      <a:endParaRPr lang="en-US" sz="16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30846288"/>
                  </a:ext>
                </a:extLst>
              </a:tr>
              <a:tr h="1061558">
                <a:tc>
                  <a:txBody>
                    <a:bodyPr/>
                    <a:lstStyle/>
                    <a:p>
                      <a:pPr marL="228600" marR="0" algn="ctr">
                        <a:lnSpc>
                          <a:spcPct val="115000"/>
                        </a:lnSpc>
                        <a:spcAft>
                          <a:spcPts val="800"/>
                        </a:spcAft>
                        <a:buNone/>
                      </a:pPr>
                      <a:r>
                        <a:rPr lang="en-US" sz="1600" b="1" kern="100">
                          <a:effectLst/>
                          <a:latin typeface="Times New Roman" panose="02020603050405020304" pitchFamily="18" charset="0"/>
                          <a:ea typeface="Calibri" panose="020F0502020204030204" pitchFamily="34" charset="0"/>
                          <a:cs typeface="Times New Roman" panose="02020603050405020304" pitchFamily="18" charset="0"/>
                        </a:rPr>
                        <a:t>Sayeb Rayat</a:t>
                      </a:r>
                      <a:endParaRPr lang="en-US" sz="16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228600" marR="0" algn="ctr">
                        <a:lnSpc>
                          <a:spcPct val="115000"/>
                        </a:lnSpc>
                        <a:spcAft>
                          <a:spcPts val="800"/>
                        </a:spcAft>
                        <a:buNone/>
                      </a:pPr>
                      <a:r>
                        <a:rPr lang="en-US" sz="1600" b="1" kern="100" dirty="0">
                          <a:effectLst/>
                          <a:latin typeface="Times New Roman" panose="02020603050405020304" pitchFamily="18" charset="0"/>
                          <a:ea typeface="Calibri" panose="020F0502020204030204" pitchFamily="34" charset="0"/>
                          <a:cs typeface="Times New Roman" panose="02020603050405020304" pitchFamily="18" charset="0"/>
                        </a:rPr>
                        <a:t>2012733042</a:t>
                      </a: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Aft>
                          <a:spcPts val="800"/>
                        </a:spcAft>
                        <a:buNone/>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69291056"/>
                  </a:ext>
                </a:extLst>
              </a:tr>
            </a:tbl>
          </a:graphicData>
        </a:graphic>
      </p:graphicFrame>
      <p:sp>
        <p:nvSpPr>
          <p:cNvPr id="6" name="Text Placeholder 5">
            <a:extLst>
              <a:ext uri="{FF2B5EF4-FFF2-40B4-BE49-F238E27FC236}">
                <a16:creationId xmlns:a16="http://schemas.microsoft.com/office/drawing/2014/main" id="{4B945BBC-1053-64CA-5704-981AD337747F}"/>
              </a:ext>
            </a:extLst>
          </p:cNvPr>
          <p:cNvSpPr>
            <a:spLocks noGrp="1"/>
          </p:cNvSpPr>
          <p:nvPr>
            <p:ph type="body" sz="half" idx="2"/>
          </p:nvPr>
        </p:nvSpPr>
        <p:spPr>
          <a:xfrm>
            <a:off x="491613" y="2359742"/>
            <a:ext cx="5102941" cy="4119716"/>
          </a:xfrm>
        </p:spPr>
        <p:txBody>
          <a:bodyPr>
            <a:normAutofit/>
          </a:bodyPr>
          <a:lstStyle/>
          <a:p>
            <a:endParaRPr lang="en-US" sz="1800" i="0" dirty="0">
              <a:solidFill>
                <a:schemeClr val="tx1"/>
              </a:solidFill>
              <a:effectLst/>
              <a:latin typeface="Arial" panose="020B0604020202020204" pitchFamily="34" charset="0"/>
            </a:endParaRPr>
          </a:p>
          <a:p>
            <a:endParaRPr lang="en-US" sz="1800" i="0" dirty="0">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695B439B-D62A-3FBF-5601-8D9A11B5DAC1}"/>
              </a:ext>
            </a:extLst>
          </p:cNvPr>
          <p:cNvPicPr>
            <a:picLocks noChangeAspect="1"/>
          </p:cNvPicPr>
          <p:nvPr/>
        </p:nvPicPr>
        <p:blipFill>
          <a:blip r:embed="rId3"/>
          <a:stretch>
            <a:fillRect/>
          </a:stretch>
        </p:blipFill>
        <p:spPr>
          <a:xfrm>
            <a:off x="0" y="1769806"/>
            <a:ext cx="6096000" cy="5088194"/>
          </a:xfrm>
          <a:prstGeom prst="rect">
            <a:avLst/>
          </a:prstGeom>
        </p:spPr>
      </p:pic>
      <p:sp>
        <p:nvSpPr>
          <p:cNvPr id="10" name="TextBox 9">
            <a:extLst>
              <a:ext uri="{FF2B5EF4-FFF2-40B4-BE49-F238E27FC236}">
                <a16:creationId xmlns:a16="http://schemas.microsoft.com/office/drawing/2014/main" id="{5B83EE43-0D39-8719-2374-ECC91A25A5C8}"/>
              </a:ext>
            </a:extLst>
          </p:cNvPr>
          <p:cNvSpPr txBox="1"/>
          <p:nvPr/>
        </p:nvSpPr>
        <p:spPr>
          <a:xfrm>
            <a:off x="6174659" y="884903"/>
            <a:ext cx="3333136" cy="461665"/>
          </a:xfrm>
          <a:prstGeom prst="rect">
            <a:avLst/>
          </a:prstGeom>
          <a:noFill/>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Group Members:</a:t>
            </a:r>
          </a:p>
        </p:txBody>
      </p:sp>
    </p:spTree>
    <p:extLst>
      <p:ext uri="{BB962C8B-B14F-4D97-AF65-F5344CB8AC3E}">
        <p14:creationId xmlns:p14="http://schemas.microsoft.com/office/powerpoint/2010/main" val="3143802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9A43B-5C5F-0E78-9326-4156E871ADDF}"/>
              </a:ext>
            </a:extLst>
          </p:cNvPr>
          <p:cNvSpPr>
            <a:spLocks noGrp="1"/>
          </p:cNvSpPr>
          <p:nvPr>
            <p:ph type="ctrTitle"/>
          </p:nvPr>
        </p:nvSpPr>
        <p:spPr>
          <a:xfrm>
            <a:off x="925963" y="283888"/>
            <a:ext cx="10814329" cy="857902"/>
          </a:xfrm>
        </p:spPr>
        <p:txBody>
          <a:bodyPr anchor="t">
            <a:normAutofit fontScale="90000"/>
          </a:bodyPr>
          <a:lstStyle/>
          <a:p>
            <a:pPr algn="l"/>
            <a:r>
              <a:rPr lang="en-US" dirty="0"/>
              <a:t>Motivation: </a:t>
            </a:r>
            <a:br>
              <a:rPr lang="en-US" dirty="0"/>
            </a:br>
            <a:br>
              <a:rPr lang="en-US" dirty="0"/>
            </a:br>
            <a:endParaRPr lang="en-US" dirty="0"/>
          </a:p>
        </p:txBody>
      </p:sp>
      <p:sp>
        <p:nvSpPr>
          <p:cNvPr id="3" name="Subtitle 2">
            <a:extLst>
              <a:ext uri="{FF2B5EF4-FFF2-40B4-BE49-F238E27FC236}">
                <a16:creationId xmlns:a16="http://schemas.microsoft.com/office/drawing/2014/main" id="{585BDC87-C534-477F-4FBF-35422C62FECC}"/>
              </a:ext>
            </a:extLst>
          </p:cNvPr>
          <p:cNvSpPr>
            <a:spLocks noGrp="1"/>
          </p:cNvSpPr>
          <p:nvPr>
            <p:ph type="subTitle" idx="1"/>
          </p:nvPr>
        </p:nvSpPr>
        <p:spPr>
          <a:xfrm>
            <a:off x="925963" y="1884646"/>
            <a:ext cx="10814329" cy="4260515"/>
          </a:xfrm>
        </p:spPr>
        <p:txBody>
          <a:bodyPr>
            <a:normAutofit/>
          </a:bodyPr>
          <a:lstStyle/>
          <a:p>
            <a:pPr algn="just"/>
            <a:r>
              <a:rPr lang="en-US" sz="2400" dirty="0">
                <a:solidFill>
                  <a:schemeClr val="bg1"/>
                </a:solidFill>
                <a:effectLst/>
                <a:latin typeface="Times New Roman" panose="02020603050405020304" pitchFamily="18" charset="0"/>
                <a:ea typeface="Calibri" panose="020F0502020204030204" pitchFamily="34" charset="0"/>
              </a:rPr>
              <a:t>During pregnancy, a woman is likely to experience unfavorable health conditions which is referred as Maternal Health Risk. Pregnancy complications can be classified to high or low Risk category based on the maternal health risk factors. Globally, 21 million pregnant women experience complications during pregnancy each year. Nationwide, for example, in Bangladesh, pregnant women experience 173 deaths per 100,000 live births, for inaccessible healthcare and poverty. These high Risk include postpartum hemorrhage and infections. </a:t>
            </a:r>
          </a:p>
          <a:p>
            <a:pPr algn="just"/>
            <a:r>
              <a:rPr lang="en-US" sz="2400" dirty="0">
                <a:solidFill>
                  <a:schemeClr val="bg1"/>
                </a:solidFill>
                <a:latin typeface="Times New Roman" panose="02020603050405020304" pitchFamily="18" charset="0"/>
                <a:cs typeface="Times New Roman" panose="02020603050405020304" pitchFamily="18" charset="0"/>
              </a:rPr>
              <a:t>Instead of manual detection through clinical assessments a more modern approach would be to detect using the power of machine learning which motivated us to do our project to do classification of health risk from the associated risk factors during pregnancy.</a:t>
            </a:r>
          </a:p>
        </p:txBody>
      </p:sp>
      <p:sp>
        <p:nvSpPr>
          <p:cNvPr id="4" name="Footer Placeholder 3">
            <a:extLst>
              <a:ext uri="{FF2B5EF4-FFF2-40B4-BE49-F238E27FC236}">
                <a16:creationId xmlns:a16="http://schemas.microsoft.com/office/drawing/2014/main" id="{96A81594-C05C-C928-E044-4765EC87A048}"/>
              </a:ext>
            </a:extLst>
          </p:cNvPr>
          <p:cNvSpPr>
            <a:spLocks noGrp="1"/>
          </p:cNvSpPr>
          <p:nvPr>
            <p:ph type="ftr" sz="quarter" idx="11"/>
          </p:nvPr>
        </p:nvSpPr>
        <p:spPr>
          <a:xfrm>
            <a:off x="925963" y="6414092"/>
            <a:ext cx="10814329" cy="320040"/>
          </a:xfrm>
        </p:spPr>
        <p:txBody>
          <a:bodyPr/>
          <a:lstStyle/>
          <a:p>
            <a:pPr algn="ctr"/>
            <a:r>
              <a:rPr lang="en-US" sz="1200" b="1" dirty="0">
                <a:solidFill>
                  <a:schemeClr val="bg1">
                    <a:alpha val="70000"/>
                  </a:schemeClr>
                </a:solidFill>
              </a:rPr>
              <a:t>Group 3, Abdul Zabbar Dewan, Md Tamim Ahamed, Mir Bayazid Protik, Sayeb Rayat</a:t>
            </a:r>
          </a:p>
        </p:txBody>
      </p:sp>
    </p:spTree>
    <p:extLst>
      <p:ext uri="{BB962C8B-B14F-4D97-AF65-F5344CB8AC3E}">
        <p14:creationId xmlns:p14="http://schemas.microsoft.com/office/powerpoint/2010/main" val="1218459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DB82C-AE34-0F9D-26C9-FB7CC155D762}"/>
              </a:ext>
            </a:extLst>
          </p:cNvPr>
          <p:cNvSpPr>
            <a:spLocks noGrp="1"/>
          </p:cNvSpPr>
          <p:nvPr>
            <p:ph type="title"/>
          </p:nvPr>
        </p:nvSpPr>
        <p:spPr>
          <a:xfrm>
            <a:off x="1744832" y="430847"/>
            <a:ext cx="8863730" cy="687127"/>
          </a:xfrm>
        </p:spPr>
        <p:txBody>
          <a:bodyPr>
            <a:normAutofit fontScale="90000"/>
          </a:bodyPr>
          <a:lstStyle/>
          <a:p>
            <a:r>
              <a:rPr lang="en-US" dirty="0"/>
              <a:t>Exploratory Data Analysis:</a:t>
            </a:r>
          </a:p>
        </p:txBody>
      </p:sp>
      <p:pic>
        <p:nvPicPr>
          <p:cNvPr id="6" name="Content Placeholder 5">
            <a:extLst>
              <a:ext uri="{FF2B5EF4-FFF2-40B4-BE49-F238E27FC236}">
                <a16:creationId xmlns:a16="http://schemas.microsoft.com/office/drawing/2014/main" id="{96A7C379-8EF6-B756-52B7-CC6E57CD10EC}"/>
              </a:ext>
            </a:extLst>
          </p:cNvPr>
          <p:cNvPicPr>
            <a:picLocks noGrp="1" noChangeAspect="1"/>
          </p:cNvPicPr>
          <p:nvPr>
            <p:ph sz="half" idx="1"/>
          </p:nvPr>
        </p:nvPicPr>
        <p:blipFill>
          <a:blip r:embed="rId2"/>
          <a:stretch>
            <a:fillRect/>
          </a:stretch>
        </p:blipFill>
        <p:spPr>
          <a:xfrm>
            <a:off x="1115788" y="1512975"/>
            <a:ext cx="4980212" cy="4426857"/>
          </a:xfrm>
        </p:spPr>
      </p:pic>
      <p:pic>
        <p:nvPicPr>
          <p:cNvPr id="8" name="Content Placeholder 7">
            <a:extLst>
              <a:ext uri="{FF2B5EF4-FFF2-40B4-BE49-F238E27FC236}">
                <a16:creationId xmlns:a16="http://schemas.microsoft.com/office/drawing/2014/main" id="{FB6585C3-3AE8-8976-08F1-5174B87E6CE1}"/>
              </a:ext>
            </a:extLst>
          </p:cNvPr>
          <p:cNvPicPr>
            <a:picLocks noGrp="1" noChangeAspect="1"/>
          </p:cNvPicPr>
          <p:nvPr>
            <p:ph sz="half" idx="2"/>
          </p:nvPr>
        </p:nvPicPr>
        <p:blipFill>
          <a:blip r:embed="rId3"/>
          <a:stretch>
            <a:fillRect/>
          </a:stretch>
        </p:blipFill>
        <p:spPr>
          <a:xfrm>
            <a:off x="6307223" y="1512975"/>
            <a:ext cx="5503021" cy="4426857"/>
          </a:xfrm>
        </p:spPr>
      </p:pic>
      <p:sp>
        <p:nvSpPr>
          <p:cNvPr id="3" name="Footer Placeholder 2">
            <a:extLst>
              <a:ext uri="{FF2B5EF4-FFF2-40B4-BE49-F238E27FC236}">
                <a16:creationId xmlns:a16="http://schemas.microsoft.com/office/drawing/2014/main" id="{2118282F-803B-B62C-355F-86EAEBE6C746}"/>
              </a:ext>
            </a:extLst>
          </p:cNvPr>
          <p:cNvSpPr>
            <a:spLocks noGrp="1"/>
          </p:cNvSpPr>
          <p:nvPr>
            <p:ph type="ftr" sz="quarter" idx="11"/>
          </p:nvPr>
        </p:nvSpPr>
        <p:spPr>
          <a:xfrm>
            <a:off x="1115788" y="6427153"/>
            <a:ext cx="10694456" cy="320040"/>
          </a:xfrm>
        </p:spPr>
        <p:txBody>
          <a:bodyPr/>
          <a:lstStyle/>
          <a:p>
            <a:pPr algn="ctr"/>
            <a:r>
              <a:rPr lang="en-US" sz="1200" b="1" dirty="0"/>
              <a:t>Group 3, Abdul Zabbar Dewan, Md Tamim Ahamed, Mir Bayazid Protik, Sayeb Rayat</a:t>
            </a:r>
          </a:p>
        </p:txBody>
      </p:sp>
    </p:spTree>
    <p:extLst>
      <p:ext uri="{BB962C8B-B14F-4D97-AF65-F5344CB8AC3E}">
        <p14:creationId xmlns:p14="http://schemas.microsoft.com/office/powerpoint/2010/main" val="3557294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651ED-613F-8B98-D6A4-280D028841DA}"/>
              </a:ext>
            </a:extLst>
          </p:cNvPr>
          <p:cNvSpPr>
            <a:spLocks noGrp="1"/>
          </p:cNvSpPr>
          <p:nvPr>
            <p:ph type="title"/>
          </p:nvPr>
        </p:nvSpPr>
        <p:spPr>
          <a:xfrm>
            <a:off x="1366290" y="208657"/>
            <a:ext cx="9459419" cy="942767"/>
          </a:xfrm>
        </p:spPr>
        <p:txBody>
          <a:bodyPr/>
          <a:lstStyle/>
          <a:p>
            <a:r>
              <a:rPr lang="en-US" dirty="0"/>
              <a:t>Machine Learning Models</a:t>
            </a:r>
          </a:p>
        </p:txBody>
      </p:sp>
      <p:sp>
        <p:nvSpPr>
          <p:cNvPr id="3" name="Content Placeholder 2">
            <a:extLst>
              <a:ext uri="{FF2B5EF4-FFF2-40B4-BE49-F238E27FC236}">
                <a16:creationId xmlns:a16="http://schemas.microsoft.com/office/drawing/2014/main" id="{8C8E5D84-0C1F-423C-C8D0-68E482F6E888}"/>
              </a:ext>
            </a:extLst>
          </p:cNvPr>
          <p:cNvSpPr>
            <a:spLocks noGrp="1"/>
          </p:cNvSpPr>
          <p:nvPr>
            <p:ph idx="1"/>
          </p:nvPr>
        </p:nvSpPr>
        <p:spPr>
          <a:xfrm>
            <a:off x="1366287" y="1514166"/>
            <a:ext cx="9459422" cy="4296697"/>
          </a:xfrm>
        </p:spPr>
        <p:txBody>
          <a:bodyPr/>
          <a:lstStyle/>
          <a:p>
            <a:pPr marL="0" indent="0">
              <a:buNone/>
            </a:pPr>
            <a:r>
              <a:rPr lang="en-US" dirty="0">
                <a:latin typeface="Times New Roman" panose="02020603050405020304" pitchFamily="18" charset="0"/>
                <a:cs typeface="Times New Roman" panose="02020603050405020304" pitchFamily="18" charset="0"/>
              </a:rPr>
              <a:t>We have used three machine learning models. </a:t>
            </a:r>
          </a:p>
          <a:p>
            <a:pPr marL="0" indent="0">
              <a:buNone/>
            </a:pPr>
            <a:endParaRPr lang="en-US" dirty="0"/>
          </a:p>
        </p:txBody>
      </p:sp>
      <p:graphicFrame>
        <p:nvGraphicFramePr>
          <p:cNvPr id="5" name="Table 4">
            <a:extLst>
              <a:ext uri="{FF2B5EF4-FFF2-40B4-BE49-F238E27FC236}">
                <a16:creationId xmlns:a16="http://schemas.microsoft.com/office/drawing/2014/main" id="{3BB5FE0C-FC93-5411-CBFA-4DEA7823D55B}"/>
              </a:ext>
            </a:extLst>
          </p:cNvPr>
          <p:cNvGraphicFramePr>
            <a:graphicFrameLocks noGrp="1"/>
          </p:cNvGraphicFramePr>
          <p:nvPr>
            <p:extLst>
              <p:ext uri="{D42A27DB-BD31-4B8C-83A1-F6EECF244321}">
                <p14:modId xmlns:p14="http://schemas.microsoft.com/office/powerpoint/2010/main" val="748523230"/>
              </p:ext>
            </p:extLst>
          </p:nvPr>
        </p:nvGraphicFramePr>
        <p:xfrm>
          <a:off x="1366287" y="2475623"/>
          <a:ext cx="9459420" cy="3492556"/>
        </p:xfrm>
        <a:graphic>
          <a:graphicData uri="http://schemas.openxmlformats.org/drawingml/2006/table">
            <a:tbl>
              <a:tblPr firstRow="1" bandRow="1">
                <a:tableStyleId>{7DF18680-E054-41AD-8BC1-D1AEF772440D}</a:tableStyleId>
              </a:tblPr>
              <a:tblGrid>
                <a:gridCol w="1891884">
                  <a:extLst>
                    <a:ext uri="{9D8B030D-6E8A-4147-A177-3AD203B41FA5}">
                      <a16:colId xmlns:a16="http://schemas.microsoft.com/office/drawing/2014/main" val="1225042425"/>
                    </a:ext>
                  </a:extLst>
                </a:gridCol>
                <a:gridCol w="1891884">
                  <a:extLst>
                    <a:ext uri="{9D8B030D-6E8A-4147-A177-3AD203B41FA5}">
                      <a16:colId xmlns:a16="http://schemas.microsoft.com/office/drawing/2014/main" val="39505423"/>
                    </a:ext>
                  </a:extLst>
                </a:gridCol>
                <a:gridCol w="1891884">
                  <a:extLst>
                    <a:ext uri="{9D8B030D-6E8A-4147-A177-3AD203B41FA5}">
                      <a16:colId xmlns:a16="http://schemas.microsoft.com/office/drawing/2014/main" val="376006071"/>
                    </a:ext>
                  </a:extLst>
                </a:gridCol>
                <a:gridCol w="1891884">
                  <a:extLst>
                    <a:ext uri="{9D8B030D-6E8A-4147-A177-3AD203B41FA5}">
                      <a16:colId xmlns:a16="http://schemas.microsoft.com/office/drawing/2014/main" val="3653579194"/>
                    </a:ext>
                  </a:extLst>
                </a:gridCol>
                <a:gridCol w="1891884">
                  <a:extLst>
                    <a:ext uri="{9D8B030D-6E8A-4147-A177-3AD203B41FA5}">
                      <a16:colId xmlns:a16="http://schemas.microsoft.com/office/drawing/2014/main" val="1751628225"/>
                    </a:ext>
                  </a:extLst>
                </a:gridCol>
              </a:tblGrid>
              <a:tr h="873139">
                <a:tc>
                  <a:txBody>
                    <a:bodyPr/>
                    <a:lstStyle/>
                    <a:p>
                      <a:r>
                        <a:rPr lang="en-US" dirty="0">
                          <a:latin typeface="Times New Roman" panose="02020603050405020304" pitchFamily="18" charset="0"/>
                          <a:cs typeface="Times New Roman" panose="02020603050405020304" pitchFamily="18" charset="0"/>
                        </a:rPr>
                        <a:t>Models</a:t>
                      </a:r>
                    </a:p>
                  </a:txBody>
                  <a:tcPr/>
                </a:tc>
                <a:tc>
                  <a:txBody>
                    <a:bodyPr/>
                    <a:lstStyle/>
                    <a:p>
                      <a:r>
                        <a:rPr lang="en-US" dirty="0">
                          <a:latin typeface="Times New Roman" panose="02020603050405020304" pitchFamily="18" charset="0"/>
                          <a:cs typeface="Times New Roman" panose="02020603050405020304" pitchFamily="18" charset="0"/>
                        </a:rPr>
                        <a:t>Accuracy</a:t>
                      </a:r>
                    </a:p>
                  </a:txBody>
                  <a:tcPr/>
                </a:tc>
                <a:tc>
                  <a:txBody>
                    <a:bodyPr/>
                    <a:lstStyle/>
                    <a:p>
                      <a:r>
                        <a:rPr lang="en-US" dirty="0">
                          <a:latin typeface="Times New Roman" panose="02020603050405020304" pitchFamily="18" charset="0"/>
                          <a:cs typeface="Times New Roman" panose="02020603050405020304" pitchFamily="18" charset="0"/>
                        </a:rPr>
                        <a:t>F1 Score</a:t>
                      </a:r>
                    </a:p>
                  </a:txBody>
                  <a:tcPr/>
                </a:tc>
                <a:tc>
                  <a:txBody>
                    <a:bodyPr/>
                    <a:lstStyle/>
                    <a:p>
                      <a:r>
                        <a:rPr lang="en-US" dirty="0">
                          <a:latin typeface="Times New Roman" panose="02020603050405020304" pitchFamily="18" charset="0"/>
                          <a:cs typeface="Times New Roman" panose="02020603050405020304" pitchFamily="18" charset="0"/>
                        </a:rPr>
                        <a:t>Recall</a:t>
                      </a:r>
                    </a:p>
                  </a:txBody>
                  <a:tcPr/>
                </a:tc>
                <a:tc>
                  <a:txBody>
                    <a:bodyPr/>
                    <a:lstStyle/>
                    <a:p>
                      <a:r>
                        <a:rPr lang="en-US" dirty="0">
                          <a:latin typeface="Times New Roman" panose="02020603050405020304" pitchFamily="18" charset="0"/>
                          <a:cs typeface="Times New Roman" panose="02020603050405020304" pitchFamily="18" charset="0"/>
                        </a:rPr>
                        <a:t>Precision</a:t>
                      </a:r>
                    </a:p>
                  </a:txBody>
                  <a:tcPr/>
                </a:tc>
                <a:extLst>
                  <a:ext uri="{0D108BD9-81ED-4DB2-BD59-A6C34878D82A}">
                    <a16:rowId xmlns:a16="http://schemas.microsoft.com/office/drawing/2014/main" val="3888287453"/>
                  </a:ext>
                </a:extLst>
              </a:tr>
              <a:tr h="873139">
                <a:tc>
                  <a:txBody>
                    <a:bodyPr/>
                    <a:lstStyle/>
                    <a:p>
                      <a:r>
                        <a:rPr lang="en-US" dirty="0">
                          <a:latin typeface="Times New Roman" panose="02020603050405020304" pitchFamily="18" charset="0"/>
                          <a:cs typeface="Times New Roman" panose="02020603050405020304" pitchFamily="18" charset="0"/>
                        </a:rPr>
                        <a:t>KNN</a:t>
                      </a:r>
                    </a:p>
                  </a:txBody>
                  <a:tcPr/>
                </a:tc>
                <a:tc>
                  <a:txBody>
                    <a:bodyPr/>
                    <a:lstStyle/>
                    <a:p>
                      <a:r>
                        <a:rPr lang="en-US" dirty="0">
                          <a:latin typeface="Times New Roman" panose="02020603050405020304" pitchFamily="18" charset="0"/>
                          <a:cs typeface="Times New Roman" panose="02020603050405020304" pitchFamily="18" charset="0"/>
                        </a:rPr>
                        <a:t>0.9697</a:t>
                      </a:r>
                    </a:p>
                    <a:p>
                      <a:r>
                        <a:rPr lang="en-US" dirty="0">
                          <a:latin typeface="Times New Roman" panose="02020603050405020304" pitchFamily="18" charset="0"/>
                          <a:cs typeface="Times New Roman" panose="02020603050405020304" pitchFamily="18" charset="0"/>
                        </a:rPr>
                        <a:t>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0.9696</a:t>
                      </a:r>
                    </a:p>
                    <a:p>
                      <a:endParaRPr 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0.9697</a:t>
                      </a:r>
                    </a:p>
                    <a:p>
                      <a:endParaRPr lang="en-US"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0.9699</a:t>
                      </a:r>
                    </a:p>
                  </a:txBody>
                  <a:tcPr/>
                </a:tc>
                <a:extLst>
                  <a:ext uri="{0D108BD9-81ED-4DB2-BD59-A6C34878D82A}">
                    <a16:rowId xmlns:a16="http://schemas.microsoft.com/office/drawing/2014/main" val="3428246873"/>
                  </a:ext>
                </a:extLst>
              </a:tr>
              <a:tr h="873139">
                <a:tc>
                  <a:txBody>
                    <a:bodyPr/>
                    <a:lstStyle/>
                    <a:p>
                      <a:r>
                        <a:rPr lang="en-US" dirty="0">
                          <a:latin typeface="Times New Roman" panose="02020603050405020304" pitchFamily="18" charset="0"/>
                          <a:cs typeface="Times New Roman" panose="02020603050405020304" pitchFamily="18" charset="0"/>
                        </a:rPr>
                        <a:t>SVM</a:t>
                      </a:r>
                    </a:p>
                  </a:txBody>
                  <a:tcPr/>
                </a:tc>
                <a:tc>
                  <a:txBody>
                    <a:bodyPr/>
                    <a:lstStyle/>
                    <a:p>
                      <a:r>
                        <a:rPr lang="en-US" dirty="0">
                          <a:latin typeface="Times New Roman" panose="02020603050405020304" pitchFamily="18" charset="0"/>
                          <a:cs typeface="Times New Roman" panose="02020603050405020304" pitchFamily="18" charset="0"/>
                        </a:rPr>
                        <a:t>0.9610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0.9609</a:t>
                      </a:r>
                    </a:p>
                    <a:p>
                      <a:endParaRPr 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0.9610</a:t>
                      </a:r>
                    </a:p>
                    <a:p>
                      <a:endParaRPr lang="en-US"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0.9612</a:t>
                      </a:r>
                    </a:p>
                  </a:txBody>
                  <a:tcPr/>
                </a:tc>
                <a:extLst>
                  <a:ext uri="{0D108BD9-81ED-4DB2-BD59-A6C34878D82A}">
                    <a16:rowId xmlns:a16="http://schemas.microsoft.com/office/drawing/2014/main" val="2822949675"/>
                  </a:ext>
                </a:extLst>
              </a:tr>
              <a:tr h="873139">
                <a:tc>
                  <a:txBody>
                    <a:bodyPr/>
                    <a:lstStyle/>
                    <a:p>
                      <a:r>
                        <a:rPr lang="en-US" dirty="0">
                          <a:latin typeface="Times New Roman" panose="02020603050405020304" pitchFamily="18" charset="0"/>
                          <a:cs typeface="Times New Roman" panose="02020603050405020304" pitchFamily="18" charset="0"/>
                        </a:rPr>
                        <a:t>Decision Tree</a:t>
                      </a:r>
                    </a:p>
                  </a:txBody>
                  <a:tcPr/>
                </a:tc>
                <a:tc>
                  <a:txBody>
                    <a:bodyPr/>
                    <a:lstStyle/>
                    <a:p>
                      <a:r>
                        <a:rPr lang="en-US" dirty="0">
                          <a:latin typeface="Times New Roman" panose="02020603050405020304" pitchFamily="18" charset="0"/>
                          <a:cs typeface="Times New Roman" panose="02020603050405020304" pitchFamily="18" charset="0"/>
                        </a:rPr>
                        <a:t>0.9957</a:t>
                      </a:r>
                    </a:p>
                    <a:p>
                      <a:r>
                        <a:rPr lang="en-US" dirty="0">
                          <a:latin typeface="Times New Roman" panose="02020603050405020304" pitchFamily="18" charset="0"/>
                          <a:cs typeface="Times New Roman" panose="02020603050405020304" pitchFamily="18" charset="0"/>
                        </a:rPr>
                        <a:t> </a:t>
                      </a:r>
                    </a:p>
                  </a:txBody>
                  <a:tcPr/>
                </a:tc>
                <a:tc>
                  <a:txBody>
                    <a:bodyPr/>
                    <a:lstStyle/>
                    <a:p>
                      <a:r>
                        <a:rPr lang="en-US" dirty="0">
                          <a:latin typeface="Times New Roman" panose="02020603050405020304" pitchFamily="18" charset="0"/>
                          <a:cs typeface="Times New Roman" panose="02020603050405020304" pitchFamily="18" charset="0"/>
                        </a:rPr>
                        <a:t>0.9957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0.9957</a:t>
                      </a:r>
                    </a:p>
                    <a:p>
                      <a:endParaRPr 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0.9957</a:t>
                      </a:r>
                    </a:p>
                    <a:p>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61998594"/>
                  </a:ext>
                </a:extLst>
              </a:tr>
            </a:tbl>
          </a:graphicData>
        </a:graphic>
      </p:graphicFrame>
      <p:sp>
        <p:nvSpPr>
          <p:cNvPr id="4" name="Footer Placeholder 3">
            <a:extLst>
              <a:ext uri="{FF2B5EF4-FFF2-40B4-BE49-F238E27FC236}">
                <a16:creationId xmlns:a16="http://schemas.microsoft.com/office/drawing/2014/main" id="{3C13F771-51E6-BDC7-A9B6-FCA23397525F}"/>
              </a:ext>
            </a:extLst>
          </p:cNvPr>
          <p:cNvSpPr>
            <a:spLocks noGrp="1"/>
          </p:cNvSpPr>
          <p:nvPr>
            <p:ph type="ftr" sz="quarter" idx="11"/>
          </p:nvPr>
        </p:nvSpPr>
        <p:spPr>
          <a:xfrm>
            <a:off x="1366287" y="6452280"/>
            <a:ext cx="9459422" cy="320040"/>
          </a:xfrm>
        </p:spPr>
        <p:txBody>
          <a:bodyPr/>
          <a:lstStyle/>
          <a:p>
            <a:pPr algn="ctr"/>
            <a:r>
              <a:rPr lang="en-US" sz="1200" b="1" dirty="0"/>
              <a:t>Group 3, Abdul Zabbar Dewan, Md Tamim Ahamed, Mir Bayazid Protik, Sayeb Rayat</a:t>
            </a:r>
          </a:p>
        </p:txBody>
      </p:sp>
    </p:spTree>
    <p:extLst>
      <p:ext uri="{BB962C8B-B14F-4D97-AF65-F5344CB8AC3E}">
        <p14:creationId xmlns:p14="http://schemas.microsoft.com/office/powerpoint/2010/main" val="2726715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FB26E-267A-BED2-6B13-5D19B1982383}"/>
              </a:ext>
            </a:extLst>
          </p:cNvPr>
          <p:cNvSpPr>
            <a:spLocks noGrp="1"/>
          </p:cNvSpPr>
          <p:nvPr>
            <p:ph type="title"/>
          </p:nvPr>
        </p:nvSpPr>
        <p:spPr>
          <a:xfrm>
            <a:off x="1150373" y="335427"/>
            <a:ext cx="10412361" cy="942767"/>
          </a:xfrm>
        </p:spPr>
        <p:txBody>
          <a:bodyPr>
            <a:normAutofit/>
          </a:bodyPr>
          <a:lstStyle/>
          <a:p>
            <a:r>
              <a:rPr lang="en-US" sz="3600" dirty="0"/>
              <a:t>Results</a:t>
            </a:r>
          </a:p>
        </p:txBody>
      </p:sp>
      <p:pic>
        <p:nvPicPr>
          <p:cNvPr id="10" name="Content Placeholder 9">
            <a:extLst>
              <a:ext uri="{FF2B5EF4-FFF2-40B4-BE49-F238E27FC236}">
                <a16:creationId xmlns:a16="http://schemas.microsoft.com/office/drawing/2014/main" id="{99AA1FF3-52C6-2944-D76B-FAA2F056DAB0}"/>
              </a:ext>
            </a:extLst>
          </p:cNvPr>
          <p:cNvPicPr>
            <a:picLocks noGrp="1" noChangeAspect="1"/>
          </p:cNvPicPr>
          <p:nvPr>
            <p:ph sz="half" idx="1"/>
          </p:nvPr>
        </p:nvPicPr>
        <p:blipFill>
          <a:blip r:embed="rId2"/>
          <a:stretch>
            <a:fillRect/>
          </a:stretch>
        </p:blipFill>
        <p:spPr>
          <a:xfrm>
            <a:off x="0" y="1904286"/>
            <a:ext cx="7138219" cy="3277314"/>
          </a:xfrm>
        </p:spPr>
      </p:pic>
      <p:pic>
        <p:nvPicPr>
          <p:cNvPr id="8" name="Content Placeholder 7">
            <a:extLst>
              <a:ext uri="{FF2B5EF4-FFF2-40B4-BE49-F238E27FC236}">
                <a16:creationId xmlns:a16="http://schemas.microsoft.com/office/drawing/2014/main" id="{489003E0-9719-1CC0-CBA9-ED31065FD22F}"/>
              </a:ext>
            </a:extLst>
          </p:cNvPr>
          <p:cNvPicPr>
            <a:picLocks noGrp="1" noChangeAspect="1"/>
          </p:cNvPicPr>
          <p:nvPr>
            <p:ph sz="half" idx="2"/>
          </p:nvPr>
        </p:nvPicPr>
        <p:blipFill>
          <a:blip r:embed="rId3"/>
          <a:stretch>
            <a:fillRect/>
          </a:stretch>
        </p:blipFill>
        <p:spPr>
          <a:xfrm>
            <a:off x="6862916" y="1904286"/>
            <a:ext cx="5329084" cy="3986981"/>
          </a:xfrm>
        </p:spPr>
      </p:pic>
      <p:sp>
        <p:nvSpPr>
          <p:cNvPr id="11" name="TextBox 10">
            <a:extLst>
              <a:ext uri="{FF2B5EF4-FFF2-40B4-BE49-F238E27FC236}">
                <a16:creationId xmlns:a16="http://schemas.microsoft.com/office/drawing/2014/main" id="{753FD53C-9221-5E8C-6DEB-607075E16BAC}"/>
              </a:ext>
            </a:extLst>
          </p:cNvPr>
          <p:cNvSpPr txBox="1"/>
          <p:nvPr/>
        </p:nvSpPr>
        <p:spPr>
          <a:xfrm>
            <a:off x="1150372" y="1391185"/>
            <a:ext cx="10412361" cy="400110"/>
          </a:xfrm>
          <a:prstGeom prst="rect">
            <a:avLst/>
          </a:prstGeom>
          <a:noFill/>
        </p:spPr>
        <p:txBody>
          <a:bodyPr wrap="square" rtlCol="0">
            <a:spAutoFit/>
          </a:bodyPr>
          <a:lstStyle/>
          <a:p>
            <a:pPr algn="ctr"/>
            <a:r>
              <a:rPr lang="en-US" sz="2000" dirty="0">
                <a:solidFill>
                  <a:schemeClr val="accent3">
                    <a:lumMod val="50000"/>
                  </a:schemeClr>
                </a:solidFill>
              </a:rPr>
              <a:t>The </a:t>
            </a:r>
            <a:r>
              <a:rPr lang="en-US" sz="2000" b="1" dirty="0">
                <a:solidFill>
                  <a:schemeClr val="accent3">
                    <a:lumMod val="50000"/>
                  </a:schemeClr>
                </a:solidFill>
              </a:rPr>
              <a:t>Decision Tree </a:t>
            </a:r>
            <a:r>
              <a:rPr lang="en-US" sz="2000" dirty="0">
                <a:solidFill>
                  <a:schemeClr val="accent3">
                    <a:lumMod val="50000"/>
                  </a:schemeClr>
                </a:solidFill>
              </a:rPr>
              <a:t>model achieved the highest accuracy of </a:t>
            </a:r>
            <a:r>
              <a:rPr lang="en-US" sz="2000" b="1" dirty="0">
                <a:solidFill>
                  <a:schemeClr val="accent3">
                    <a:lumMod val="50000"/>
                  </a:schemeClr>
                </a:solidFill>
              </a:rPr>
              <a:t>99%.</a:t>
            </a:r>
          </a:p>
        </p:txBody>
      </p:sp>
      <p:sp>
        <p:nvSpPr>
          <p:cNvPr id="12" name="TextBox 11">
            <a:extLst>
              <a:ext uri="{FF2B5EF4-FFF2-40B4-BE49-F238E27FC236}">
                <a16:creationId xmlns:a16="http://schemas.microsoft.com/office/drawing/2014/main" id="{1FFFF708-B132-4750-A432-8841670EA762}"/>
              </a:ext>
            </a:extLst>
          </p:cNvPr>
          <p:cNvSpPr txBox="1"/>
          <p:nvPr/>
        </p:nvSpPr>
        <p:spPr>
          <a:xfrm>
            <a:off x="-98323" y="2635045"/>
            <a:ext cx="5978013" cy="461665"/>
          </a:xfrm>
          <a:prstGeom prst="rect">
            <a:avLst/>
          </a:prstGeom>
          <a:noFill/>
        </p:spPr>
        <p:txBody>
          <a:bodyPr wrap="square" rtlCol="0">
            <a:spAutoFit/>
          </a:bodyPr>
          <a:lstStyle/>
          <a:p>
            <a:pPr algn="ctr"/>
            <a:r>
              <a:rPr lang="en-US" sz="2400" dirty="0">
                <a:solidFill>
                  <a:srgbClr val="00B050"/>
                </a:solidFill>
              </a:rPr>
              <a:t>Model testing:</a:t>
            </a:r>
          </a:p>
        </p:txBody>
      </p:sp>
      <p:sp>
        <p:nvSpPr>
          <p:cNvPr id="3" name="Footer Placeholder 2">
            <a:extLst>
              <a:ext uri="{FF2B5EF4-FFF2-40B4-BE49-F238E27FC236}">
                <a16:creationId xmlns:a16="http://schemas.microsoft.com/office/drawing/2014/main" id="{9EE31EC4-4E0F-9FF1-2E36-46BC16F20161}"/>
              </a:ext>
            </a:extLst>
          </p:cNvPr>
          <p:cNvSpPr>
            <a:spLocks noGrp="1"/>
          </p:cNvSpPr>
          <p:nvPr>
            <p:ph type="ftr" sz="quarter" idx="11"/>
          </p:nvPr>
        </p:nvSpPr>
        <p:spPr>
          <a:xfrm>
            <a:off x="1150372" y="6439688"/>
            <a:ext cx="10412361" cy="320040"/>
          </a:xfrm>
        </p:spPr>
        <p:txBody>
          <a:bodyPr/>
          <a:lstStyle/>
          <a:p>
            <a:pPr algn="ctr"/>
            <a:r>
              <a:rPr lang="en-US" sz="1200" b="1" dirty="0"/>
              <a:t>Group 3, Abdul Zabbar Dewan, Md Tamim Ahamed, Mir Bayazid Protik, Sayeb Rayat</a:t>
            </a:r>
          </a:p>
        </p:txBody>
      </p:sp>
    </p:spTree>
    <p:extLst>
      <p:ext uri="{BB962C8B-B14F-4D97-AF65-F5344CB8AC3E}">
        <p14:creationId xmlns:p14="http://schemas.microsoft.com/office/powerpoint/2010/main" val="2901649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026DF-2723-20F7-FD67-8BC8B14C4271}"/>
              </a:ext>
            </a:extLst>
          </p:cNvPr>
          <p:cNvSpPr>
            <a:spLocks noGrp="1"/>
          </p:cNvSpPr>
          <p:nvPr>
            <p:ph type="title"/>
          </p:nvPr>
        </p:nvSpPr>
        <p:spPr>
          <a:xfrm>
            <a:off x="1905841" y="128950"/>
            <a:ext cx="9243939" cy="657631"/>
          </a:xfrm>
        </p:spPr>
        <p:txBody>
          <a:bodyPr>
            <a:normAutofit fontScale="90000"/>
          </a:bodyPr>
          <a:lstStyle/>
          <a:p>
            <a:r>
              <a:rPr lang="en-US" dirty="0"/>
              <a:t>Video demo:</a:t>
            </a:r>
          </a:p>
        </p:txBody>
      </p:sp>
      <p:pic>
        <p:nvPicPr>
          <p:cNvPr id="7" name="vlc-record-2025-04-12-23h41m56s-2025-04-12_22-00-39.mp4-">
            <a:hlinkClick r:id="" action="ppaction://media"/>
            <a:extLst>
              <a:ext uri="{FF2B5EF4-FFF2-40B4-BE49-F238E27FC236}">
                <a16:creationId xmlns:a16="http://schemas.microsoft.com/office/drawing/2014/main" id="{D1398AEA-1891-44C1-5109-57A475D3C75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05840" y="963560"/>
            <a:ext cx="9243939" cy="5199383"/>
          </a:xfrm>
        </p:spPr>
      </p:pic>
      <p:sp>
        <p:nvSpPr>
          <p:cNvPr id="3" name="Footer Placeholder 2">
            <a:extLst>
              <a:ext uri="{FF2B5EF4-FFF2-40B4-BE49-F238E27FC236}">
                <a16:creationId xmlns:a16="http://schemas.microsoft.com/office/drawing/2014/main" id="{2E83ADE3-6D0B-AB73-FE8F-037E48BC20EA}"/>
              </a:ext>
            </a:extLst>
          </p:cNvPr>
          <p:cNvSpPr>
            <a:spLocks noGrp="1"/>
          </p:cNvSpPr>
          <p:nvPr>
            <p:ph type="ftr" sz="quarter" idx="11"/>
          </p:nvPr>
        </p:nvSpPr>
        <p:spPr>
          <a:xfrm>
            <a:off x="1905840" y="6537960"/>
            <a:ext cx="9243939" cy="320040"/>
          </a:xfrm>
        </p:spPr>
        <p:txBody>
          <a:bodyPr/>
          <a:lstStyle/>
          <a:p>
            <a:pPr algn="ctr"/>
            <a:r>
              <a:rPr lang="en-US" sz="1200" b="1" dirty="0">
                <a:solidFill>
                  <a:schemeClr val="bg1">
                    <a:alpha val="70000"/>
                  </a:schemeClr>
                </a:solidFill>
              </a:rPr>
              <a:t>Group 3, Abdul Zabbar Dewan, Md Tamim Ahamed, Mir Bayazid Protik, Sayeb Rayat</a:t>
            </a:r>
          </a:p>
        </p:txBody>
      </p:sp>
    </p:spTree>
    <p:extLst>
      <p:ext uri="{BB962C8B-B14F-4D97-AF65-F5344CB8AC3E}">
        <p14:creationId xmlns:p14="http://schemas.microsoft.com/office/powerpoint/2010/main" val="3466190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02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0741B-3DA7-8E7A-4D23-66F06E0B30DF}"/>
              </a:ext>
            </a:extLst>
          </p:cNvPr>
          <p:cNvSpPr>
            <a:spLocks noGrp="1"/>
          </p:cNvSpPr>
          <p:nvPr>
            <p:ph type="title"/>
          </p:nvPr>
        </p:nvSpPr>
        <p:spPr>
          <a:xfrm>
            <a:off x="894735" y="530941"/>
            <a:ext cx="10422194" cy="5751871"/>
          </a:xfrm>
        </p:spPr>
        <p:txBody>
          <a:bodyPr>
            <a:normAutofit/>
          </a:bodyPr>
          <a:lstStyle/>
          <a:p>
            <a:r>
              <a:rPr lang="en-US" sz="5400" b="1" dirty="0">
                <a:solidFill>
                  <a:srgbClr val="C00000"/>
                </a:solidFill>
                <a:latin typeface="Arial Rounded MT Bold" panose="020F0704030504030204" pitchFamily="34" charset="0"/>
              </a:rPr>
              <a:t>Thank you </a:t>
            </a:r>
            <a:br>
              <a:rPr lang="en-US" sz="5400" b="1" dirty="0">
                <a:solidFill>
                  <a:srgbClr val="C00000"/>
                </a:solidFill>
                <a:latin typeface="Arial Rounded MT Bold" panose="020F0704030504030204" pitchFamily="34" charset="0"/>
              </a:rPr>
            </a:br>
            <a:br>
              <a:rPr lang="en-US" sz="5400" b="1" dirty="0">
                <a:solidFill>
                  <a:srgbClr val="C00000"/>
                </a:solidFill>
                <a:latin typeface="Arial Rounded MT Bold" panose="020F0704030504030204" pitchFamily="34" charset="0"/>
              </a:rPr>
            </a:br>
            <a:r>
              <a:rPr lang="en-US" sz="5400" b="1" dirty="0">
                <a:solidFill>
                  <a:srgbClr val="C00000"/>
                </a:solidFill>
                <a:latin typeface="Arial Rounded MT Bold" panose="020F0704030504030204" pitchFamily="34" charset="0"/>
              </a:rPr>
              <a:t>For your time</a:t>
            </a:r>
            <a:br>
              <a:rPr lang="en-US" sz="5400" b="1" dirty="0">
                <a:solidFill>
                  <a:srgbClr val="C00000"/>
                </a:solidFill>
                <a:latin typeface="Arial Rounded MT Bold" panose="020F0704030504030204" pitchFamily="34" charset="0"/>
              </a:rPr>
            </a:br>
            <a:br>
              <a:rPr lang="en-US" sz="5400" b="1" dirty="0">
                <a:solidFill>
                  <a:srgbClr val="C00000"/>
                </a:solidFill>
                <a:latin typeface="Arial Rounded MT Bold" panose="020F0704030504030204" pitchFamily="34" charset="0"/>
              </a:rPr>
            </a:br>
            <a:r>
              <a:rPr lang="en-US" sz="5400" b="1" dirty="0">
                <a:solidFill>
                  <a:srgbClr val="C00000"/>
                </a:solidFill>
                <a:latin typeface="Arial Rounded MT Bold" panose="020F0704030504030204" pitchFamily="34" charset="0"/>
              </a:rPr>
              <a:t>Any questions !? </a:t>
            </a:r>
          </a:p>
        </p:txBody>
      </p:sp>
      <p:sp>
        <p:nvSpPr>
          <p:cNvPr id="3" name="Footer Placeholder 2">
            <a:extLst>
              <a:ext uri="{FF2B5EF4-FFF2-40B4-BE49-F238E27FC236}">
                <a16:creationId xmlns:a16="http://schemas.microsoft.com/office/drawing/2014/main" id="{2C3BD0F3-2AD9-42A4-DE87-5CDF3961C339}"/>
              </a:ext>
            </a:extLst>
          </p:cNvPr>
          <p:cNvSpPr>
            <a:spLocks noGrp="1"/>
          </p:cNvSpPr>
          <p:nvPr>
            <p:ph type="ftr" sz="quarter" idx="11"/>
          </p:nvPr>
        </p:nvSpPr>
        <p:spPr>
          <a:xfrm>
            <a:off x="894735" y="6462350"/>
            <a:ext cx="10422194" cy="320040"/>
          </a:xfrm>
        </p:spPr>
        <p:txBody>
          <a:bodyPr/>
          <a:lstStyle/>
          <a:p>
            <a:pPr algn="ctr"/>
            <a:r>
              <a:rPr lang="en-US" sz="1200" b="1" dirty="0"/>
              <a:t>Group 3, Abdul Zabbar Dewan, Md Tamim Ahamed, Mir Bayazid Protik, Sayeb Rayat</a:t>
            </a:r>
          </a:p>
        </p:txBody>
      </p:sp>
    </p:spTree>
    <p:extLst>
      <p:ext uri="{BB962C8B-B14F-4D97-AF65-F5344CB8AC3E}">
        <p14:creationId xmlns:p14="http://schemas.microsoft.com/office/powerpoint/2010/main" val="312160830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96</TotalTime>
  <Words>357</Words>
  <Application>Microsoft Office PowerPoint</Application>
  <PresentationFormat>Widescreen</PresentationFormat>
  <Paragraphs>57</Paragraphs>
  <Slides>7</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Arial Rounded MT Bold</vt:lpstr>
      <vt:lpstr>Calibri</vt:lpstr>
      <vt:lpstr>Gill Sans MT</vt:lpstr>
      <vt:lpstr>Times New Roman</vt:lpstr>
      <vt:lpstr>Parcel</vt:lpstr>
      <vt:lpstr>Medical Diagnosis Expert System:  Maternal health risk assessment </vt:lpstr>
      <vt:lpstr>Motivation:   </vt:lpstr>
      <vt:lpstr>Exploratory Data Analysis:</vt:lpstr>
      <vt:lpstr>Machine Learning Models</vt:lpstr>
      <vt:lpstr>Results</vt:lpstr>
      <vt:lpstr>Video demo:</vt:lpstr>
      <vt:lpstr>Thank you   For your time  Any questions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Baizid dewan</dc:creator>
  <cp:lastModifiedBy>Baizid dewan</cp:lastModifiedBy>
  <cp:revision>2</cp:revision>
  <dcterms:created xsi:type="dcterms:W3CDTF">2025-04-12T16:39:24Z</dcterms:created>
  <dcterms:modified xsi:type="dcterms:W3CDTF">2025-04-13T03:22:43Z</dcterms:modified>
</cp:coreProperties>
</file>

<file path=docProps/thumbnail.jpeg>
</file>